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71" r:id="rId13"/>
    <p:sldId id="268" r:id="rId14"/>
    <p:sldId id="264" r:id="rId15"/>
    <p:sldId id="269" r:id="rId16"/>
    <p:sldId id="270" r:id="rId17"/>
    <p:sldId id="26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DE8721-FDBF-4C3D-9D70-D35F9831BC20}" v="641" dt="2021-09-22T19:34:40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19680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14268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5056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19680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14268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250560" y="304920"/>
            <a:ext cx="7489800" cy="513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19680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14268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25056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19680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14268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250560" y="304920"/>
            <a:ext cx="7489800" cy="513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19680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614268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25056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319680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614268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250560" y="304920"/>
            <a:ext cx="7489800" cy="513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19680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14268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25056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19680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14268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250560" y="304920"/>
            <a:ext cx="7489800" cy="513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50560" y="304920"/>
            <a:ext cx="7489800" cy="513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319680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614268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25056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body"/>
          </p:nvPr>
        </p:nvSpPr>
        <p:spPr>
          <a:xfrm>
            <a:off x="319680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8" name="PlaceHolder 7"/>
          <p:cNvSpPr>
            <a:spLocks noGrp="1"/>
          </p:cNvSpPr>
          <p:nvPr>
            <p:ph type="body"/>
          </p:nvPr>
        </p:nvSpPr>
        <p:spPr>
          <a:xfrm>
            <a:off x="614268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250560" y="304920"/>
            <a:ext cx="7489800" cy="5137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48"/>
              </a:spcBef>
            </a:pPr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319680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6142680" y="18446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25056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319680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6142680" y="4289040"/>
            <a:ext cx="280548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716000" y="42890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3600" b="0" strike="noStrike" spc="-1">
              <a:solidFill>
                <a:srgbClr val="610918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716000" y="1844640"/>
            <a:ext cx="425232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50560" y="4289040"/>
            <a:ext cx="8713800" cy="2232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000" b="0" strike="noStrike" spc="-1">
              <a:solidFill>
                <a:srgbClr val="610918"/>
              </a:solidFill>
              <a:latin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68360" y="299700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E2E6A2F1-1958-4C0C-8704-30F328D044C4}" type="slidenum">
              <a:rPr lang="ru-RU" sz="1400" b="0" strike="noStrike" spc="-1">
                <a:latin typeface="Times New Roman"/>
              </a:rPr>
              <a:pPr marL="216000" indent="-216000" algn="r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4" name="Picture 7" descr="Рисунок1"/>
          <p:cNvPicPr/>
          <p:nvPr/>
        </p:nvPicPr>
        <p:blipFill>
          <a:blip r:embed="rId14" cstate="print"/>
          <a:stretch/>
        </p:blipFill>
        <p:spPr>
          <a:xfrm>
            <a:off x="7997760" y="0"/>
            <a:ext cx="1146240" cy="148428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13916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2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A52163CE-C89D-460D-B000-041AA2FC63C4}" type="slidenum">
              <a:rPr lang="ru-RU" sz="1400" b="0" strike="noStrike" spc="-1">
                <a:latin typeface="Times New Roman"/>
              </a:rPr>
              <a:pPr marL="216000" indent="-216000" algn="r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pic>
        <p:nvPicPr>
          <p:cNvPr id="46" name="Picture 8" descr="Рисунок2"/>
          <p:cNvPicPr/>
          <p:nvPr/>
        </p:nvPicPr>
        <p:blipFill>
          <a:blip r:embed="rId14" cstate="print"/>
          <a:stretch/>
        </p:blipFill>
        <p:spPr>
          <a:xfrm>
            <a:off x="7997760" y="0"/>
            <a:ext cx="1146240" cy="1481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3600" b="0" strike="noStrike" spc="-1">
                <a:solidFill>
                  <a:srgbClr val="610918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469800" indent="-469800">
              <a:spcBef>
                <a:spcPts val="748"/>
              </a:spcBef>
              <a:buClr>
                <a:srgbClr val="CC0000"/>
              </a:buClr>
              <a:buFont typeface="Wingdings" charset="2"/>
              <a:buChar char="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Click to edit the outline text format</a:t>
            </a:r>
          </a:p>
          <a:p>
            <a:pPr marL="907920" lvl="1" indent="-436680">
              <a:spcBef>
                <a:spcPts val="748"/>
              </a:spcBef>
              <a:buClr>
                <a:srgbClr val="CC0000"/>
              </a:buClr>
              <a:buFont typeface="Wingdings" charset="2"/>
              <a:buChar char="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Second Outline Level</a:t>
            </a:r>
          </a:p>
          <a:p>
            <a:pPr marL="1304640" lvl="2" indent="-395280">
              <a:spcBef>
                <a:spcPts val="748"/>
              </a:spcBef>
              <a:buClr>
                <a:srgbClr val="CC0000"/>
              </a:buClr>
              <a:buFont typeface="Wingdings" charset="2"/>
              <a:buChar char="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Third Outline Level</a:t>
            </a:r>
          </a:p>
          <a:p>
            <a:pPr marL="1693800" lvl="3" indent="-387360">
              <a:spcBef>
                <a:spcPts val="748"/>
              </a:spcBef>
              <a:buClr>
                <a:srgbClr val="CC0000"/>
              </a:buClr>
              <a:buFont typeface="Wingdings" charset="2"/>
              <a:buChar char="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Fourth Outline Level</a:t>
            </a:r>
          </a:p>
          <a:p>
            <a:pPr marL="2093760" lvl="4" indent="-398520">
              <a:spcBef>
                <a:spcPts val="748"/>
              </a:spcBef>
              <a:buClr>
                <a:srgbClr val="CC0000"/>
              </a:buClr>
              <a:buFont typeface="Wingdings" charset="2"/>
              <a:buChar char="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Fifth Outline Level</a:t>
            </a:r>
          </a:p>
          <a:p>
            <a:pPr marL="2093760" lvl="5" indent="-398520">
              <a:spcBef>
                <a:spcPts val="748"/>
              </a:spcBef>
              <a:buClr>
                <a:srgbClr val="CC0000"/>
              </a:buClr>
              <a:buFont typeface="Wingdings" charset="2"/>
              <a:buChar char="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Sixth Outline Level</a:t>
            </a:r>
          </a:p>
          <a:p>
            <a:pPr marL="2093760" lvl="6" indent="-398520">
              <a:spcBef>
                <a:spcPts val="748"/>
              </a:spcBef>
              <a:buClr>
                <a:srgbClr val="CC0000"/>
              </a:buClr>
              <a:buFont typeface="Wingdings" charset="2"/>
              <a:buChar char="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Seventh Outline Level</a:t>
            </a:r>
          </a:p>
        </p:txBody>
      </p:sp>
      <p:sp>
        <p:nvSpPr>
          <p:cNvPr id="85" name="CustomShape 3"/>
          <p:cNvSpPr/>
          <p:nvPr/>
        </p:nvSpPr>
        <p:spPr>
          <a:xfrm>
            <a:off x="609480" y="1566720"/>
            <a:ext cx="7958160" cy="10980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Line 4"/>
          <p:cNvSpPr/>
          <p:nvPr/>
        </p:nvSpPr>
        <p:spPr>
          <a:xfrm>
            <a:off x="179280" y="6669000"/>
            <a:ext cx="7925040" cy="0"/>
          </a:xfrm>
          <a:prstGeom prst="line">
            <a:avLst/>
          </a:prstGeom>
          <a:ln w="3240">
            <a:solidFill>
              <a:srgbClr val="CC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PlaceHolder 5"/>
          <p:cNvSpPr>
            <a:spLocks noGrp="1"/>
          </p:cNvSpPr>
          <p:nvPr>
            <p:ph type="dt"/>
          </p:nvPr>
        </p:nvSpPr>
        <p:spPr>
          <a:xfrm>
            <a:off x="609480" y="6244920"/>
            <a:ext cx="19814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sldNum"/>
          </p:nvPr>
        </p:nvSpPr>
        <p:spPr>
          <a:xfrm>
            <a:off x="6553080" y="6244920"/>
            <a:ext cx="19814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B445374C-22A4-4894-9588-190366843725}" type="slidenum">
              <a:rPr lang="ru-RU" sz="1200" b="0" strike="noStrike" spc="-1">
                <a:latin typeface="Verdan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90" name="Picture 10" descr="Рисунок2"/>
          <p:cNvPicPr/>
          <p:nvPr/>
        </p:nvPicPr>
        <p:blipFill>
          <a:blip r:embed="rId15" cstate="print"/>
          <a:stretch/>
        </p:blipFill>
        <p:spPr>
          <a:xfrm>
            <a:off x="7997760" y="0"/>
            <a:ext cx="1146240" cy="14810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7" descr="Рисунок1"/>
          <p:cNvPicPr/>
          <p:nvPr/>
        </p:nvPicPr>
        <p:blipFill>
          <a:blip r:embed="rId14" cstate="print"/>
          <a:stretch/>
        </p:blipFill>
        <p:spPr>
          <a:xfrm>
            <a:off x="7997760" y="0"/>
            <a:ext cx="1146240" cy="1484280"/>
          </a:xfrm>
          <a:prstGeom prst="rect">
            <a:avLst/>
          </a:prstGeom>
          <a:ln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8360" y="299700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dt"/>
          </p:nvPr>
        </p:nvSpPr>
        <p:spPr>
          <a:xfrm>
            <a:off x="609480" y="6244920"/>
            <a:ext cx="19814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sldNum"/>
          </p:nvPr>
        </p:nvSpPr>
        <p:spPr>
          <a:xfrm>
            <a:off x="6553080" y="6244920"/>
            <a:ext cx="19814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769DFD8F-86B7-461C-A367-9270786459B3}" type="slidenum">
              <a:rPr lang="ru-RU" sz="1400" b="0" strike="noStrike" spc="-1">
                <a:latin typeface="Times New Roman"/>
              </a:rPr>
              <a:pPr marL="216000" indent="-216000" algn="r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7" descr="Рисунок1"/>
          <p:cNvPicPr/>
          <p:nvPr/>
        </p:nvPicPr>
        <p:blipFill>
          <a:blip r:embed="rId14" cstate="print"/>
          <a:stretch/>
        </p:blipFill>
        <p:spPr>
          <a:xfrm>
            <a:off x="7997760" y="0"/>
            <a:ext cx="1146240" cy="1484280"/>
          </a:xfrm>
          <a:prstGeom prst="rect">
            <a:avLst/>
          </a:prstGeom>
          <a:ln>
            <a:noFill/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68360" y="299700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0" name="PlaceHolder 2"/>
          <p:cNvSpPr>
            <a:spLocks noGrp="1"/>
          </p:cNvSpPr>
          <p:nvPr>
            <p:ph type="dt"/>
          </p:nvPr>
        </p:nvSpPr>
        <p:spPr>
          <a:xfrm>
            <a:off x="609480" y="6244920"/>
            <a:ext cx="19814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sldNum"/>
          </p:nvPr>
        </p:nvSpPr>
        <p:spPr>
          <a:xfrm>
            <a:off x="6553080" y="6244920"/>
            <a:ext cx="19814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31E4DD58-482F-466B-AD95-7AD1208D55E8}" type="slidenum">
              <a:rPr lang="ru-RU" sz="1400" b="0" strike="noStrike" spc="-1">
                <a:latin typeface="Times New Roman"/>
              </a:rPr>
              <a:pPr marL="216000" indent="-216000" algn="r"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95280" y="404640"/>
            <a:ext cx="7772400" cy="10980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36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0" name="Picture 8" descr="Рисунок1"/>
          <p:cNvPicPr/>
          <p:nvPr/>
        </p:nvPicPr>
        <p:blipFill>
          <a:blip r:embed="rId15" cstate="print"/>
          <a:stretch/>
        </p:blipFill>
        <p:spPr>
          <a:xfrm>
            <a:off x="7997760" y="0"/>
            <a:ext cx="1146240" cy="1484280"/>
          </a:xfrm>
          <a:prstGeom prst="rect">
            <a:avLst/>
          </a:prstGeom>
          <a:ln>
            <a:noFill/>
          </a:ln>
        </p:spPr>
      </p:pic>
      <p:sp>
        <p:nvSpPr>
          <p:cNvPr id="211" name="PlaceHolder 2"/>
          <p:cNvSpPr>
            <a:spLocks noGrp="1"/>
          </p:cNvSpPr>
          <p:nvPr>
            <p:ph type="title"/>
          </p:nvPr>
        </p:nvSpPr>
        <p:spPr>
          <a:xfrm>
            <a:off x="250560" y="304920"/>
            <a:ext cx="7489800" cy="110808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3600" b="0" strike="noStrike" spc="-1">
                <a:solidFill>
                  <a:srgbClr val="610918"/>
                </a:solidFill>
                <a:latin typeface="Trebuchet MS"/>
              </a:rPr>
              <a:t>Click to edit the title text format</a:t>
            </a: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50560" y="1844640"/>
            <a:ext cx="8713800" cy="46800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469800" indent="-469800">
              <a:spcBef>
                <a:spcPts val="748"/>
              </a:spcBef>
              <a:buClr>
                <a:srgbClr val="CC0000"/>
              </a:buClr>
              <a:buFont typeface="Wingdings" charset="2"/>
              <a:buChar char="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Click to edit the outline text format</a:t>
            </a:r>
          </a:p>
          <a:p>
            <a:pPr marL="907920" lvl="1" indent="-436680">
              <a:spcBef>
                <a:spcPts val="748"/>
              </a:spcBef>
              <a:buClr>
                <a:srgbClr val="CC0000"/>
              </a:buClr>
              <a:buFont typeface="Wingdings" charset="2"/>
              <a:buChar char="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Second Outline Level</a:t>
            </a:r>
          </a:p>
          <a:p>
            <a:pPr marL="1304640" lvl="2" indent="-395280">
              <a:spcBef>
                <a:spcPts val="748"/>
              </a:spcBef>
              <a:buClr>
                <a:srgbClr val="CC0000"/>
              </a:buClr>
              <a:buFont typeface="Wingdings" charset="2"/>
              <a:buChar char="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Third Outline Level</a:t>
            </a:r>
          </a:p>
          <a:p>
            <a:pPr marL="1693800" lvl="3" indent="-387360">
              <a:spcBef>
                <a:spcPts val="748"/>
              </a:spcBef>
              <a:buClr>
                <a:srgbClr val="CC0000"/>
              </a:buClr>
              <a:buFont typeface="Wingdings" charset="2"/>
              <a:buChar char="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Fourth Outline Level</a:t>
            </a:r>
          </a:p>
          <a:p>
            <a:pPr marL="2093760" lvl="4" indent="-398520">
              <a:spcBef>
                <a:spcPts val="748"/>
              </a:spcBef>
              <a:buClr>
                <a:srgbClr val="CC0000"/>
              </a:buClr>
              <a:buFont typeface="Wingdings" charset="2"/>
              <a:buChar char="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Fifth Outline Level</a:t>
            </a:r>
          </a:p>
          <a:p>
            <a:pPr marL="2093760" lvl="5" indent="-398520">
              <a:spcBef>
                <a:spcPts val="748"/>
              </a:spcBef>
              <a:buClr>
                <a:srgbClr val="CC0000"/>
              </a:buClr>
              <a:buFont typeface="Wingdings" charset="2"/>
              <a:buChar char="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Sixth Outline Level</a:t>
            </a:r>
          </a:p>
          <a:p>
            <a:pPr marL="2093760" lvl="6" indent="-398520">
              <a:spcBef>
                <a:spcPts val="748"/>
              </a:spcBef>
              <a:buClr>
                <a:srgbClr val="CC0000"/>
              </a:buClr>
              <a:buFont typeface="Wingdings" charset="2"/>
              <a:buChar char=""/>
            </a:pPr>
            <a:r>
              <a:rPr lang="en-US" sz="3000" b="0" strike="noStrike" spc="-1">
                <a:solidFill>
                  <a:srgbClr val="610918"/>
                </a:solidFill>
                <a:latin typeface="Verdana"/>
              </a:rPr>
              <a:t>Seventh Outline Level</a:t>
            </a:r>
          </a:p>
        </p:txBody>
      </p:sp>
      <p:sp>
        <p:nvSpPr>
          <p:cNvPr id="213" name="PlaceHolder 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/>
            <a:endParaRPr lang="en-US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>
              <a:lnSpc>
                <a:spcPct val="100000"/>
              </a:lnSpc>
            </a:pPr>
            <a:fld id="{0AB44815-1368-4999-A0FE-179420A7781C}" type="slidenum">
              <a:rPr lang="ru-RU" sz="1200" b="0" strike="noStrike" spc="-1">
                <a:latin typeface="Verdana"/>
              </a:rPr>
              <a:pPr algn="r">
                <a:lnSpc>
                  <a:spcPct val="100000"/>
                </a:lnSpc>
              </a:p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vatur@list.ru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www.invatur-nn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roup 1"/>
          <p:cNvGrpSpPr/>
          <p:nvPr/>
        </p:nvGrpSpPr>
        <p:grpSpPr>
          <a:xfrm>
            <a:off x="463680" y="2341440"/>
            <a:ext cx="8242200" cy="2820960"/>
            <a:chOff x="463680" y="2341440"/>
            <a:chExt cx="8242200" cy="2820960"/>
          </a:xfrm>
        </p:grpSpPr>
        <p:pic>
          <p:nvPicPr>
            <p:cNvPr id="253" name="Rectangle 4"/>
            <p:cNvPicPr/>
            <p:nvPr/>
          </p:nvPicPr>
          <p:blipFill>
            <a:blip r:embed="rId2" cstate="print"/>
            <a:stretch/>
          </p:blipFill>
          <p:spPr>
            <a:xfrm>
              <a:off x="463680" y="2341440"/>
              <a:ext cx="8242200" cy="282096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4" name="CustomShape 2"/>
            <p:cNvSpPr/>
            <p:nvPr/>
          </p:nvSpPr>
          <p:spPr>
            <a:xfrm>
              <a:off x="468360" y="2349360"/>
              <a:ext cx="8229600" cy="2808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r>
                <a:rPr lang="ru-RU" sz="3200" b="1" spc="-1" dirty="0" smtClean="0">
                  <a:solidFill>
                    <a:srgbClr val="610918"/>
                  </a:solidFill>
                  <a:latin typeface="Trebuchet MS"/>
                </a:rPr>
                <a:t>ИТОГИ РЕАЛИЗАЦИИ ПРОЕКТА</a:t>
              </a:r>
              <a:br>
                <a:rPr lang="ru-RU" sz="3200" b="1" spc="-1" dirty="0" smtClean="0">
                  <a:solidFill>
                    <a:srgbClr val="610918"/>
                  </a:solidFill>
                  <a:latin typeface="Trebuchet MS"/>
                </a:rPr>
              </a:br>
              <a:r>
                <a:rPr lang="ru-RU" sz="3200" b="1" spc="-1" dirty="0" smtClean="0">
                  <a:solidFill>
                    <a:srgbClr val="610918"/>
                  </a:solidFill>
                  <a:latin typeface="Trebuchet MS"/>
                </a:rPr>
                <a:t>«ИНКЛЮЗИВНАЯ ЭСТАФЕТА»</a:t>
              </a:r>
              <a:r>
                <a:rPr dirty="0"/>
                <a:t/>
              </a:r>
              <a:br>
                <a:rPr dirty="0"/>
              </a:br>
              <a:r>
                <a:rPr dirty="0"/>
                <a:t/>
              </a:r>
              <a:br>
                <a:rPr dirty="0"/>
              </a:br>
              <a:r>
                <a:rPr lang="ru-RU" sz="2400" b="0" strike="noStrike" spc="-1" dirty="0">
                  <a:solidFill>
                    <a:srgbClr val="610918"/>
                  </a:solidFill>
                  <a:latin typeface="Arial"/>
                  <a:ea typeface="Arial"/>
                </a:rPr>
                <a:t>НРООИ «</a:t>
              </a:r>
              <a:r>
                <a:rPr lang="ru-RU" sz="2400" b="0" strike="noStrike" spc="-1" dirty="0" err="1">
                  <a:solidFill>
                    <a:srgbClr val="610918"/>
                  </a:solidFill>
                  <a:latin typeface="Arial"/>
                  <a:ea typeface="Arial"/>
                </a:rPr>
                <a:t>Инватур</a:t>
              </a:r>
              <a:r>
                <a:rPr lang="ru-RU" sz="2400" b="0" strike="noStrike" spc="-1" dirty="0" smtClean="0">
                  <a:solidFill>
                    <a:srgbClr val="610918"/>
                  </a:solidFill>
                  <a:latin typeface="Arial"/>
                  <a:ea typeface="Arial"/>
                </a:rPr>
                <a:t>»</a:t>
              </a:r>
              <a:endParaRPr lang="ru-RU" sz="2400" spc="-1" dirty="0" smtClean="0">
                <a:solidFill>
                  <a:srgbClr val="610918"/>
                </a:solidFill>
                <a:latin typeface="Arial"/>
              </a:endParaRPr>
            </a:p>
            <a:p>
              <a:r>
                <a:rPr lang="ru-RU" sz="2400" spc="-1" dirty="0" smtClean="0">
                  <a:solidFill>
                    <a:srgbClr val="610918"/>
                  </a:solidFill>
                  <a:latin typeface="Arial"/>
                </a:rPr>
                <a:t>2021</a:t>
              </a:r>
              <a:r>
                <a:rPr dirty="0"/>
                <a:t/>
              </a:r>
              <a:br>
                <a:rPr dirty="0"/>
              </a:br>
              <a:r>
                <a:rPr dirty="0"/>
                <a:t/>
              </a:r>
              <a:br>
                <a:rPr dirty="0"/>
              </a:br>
              <a:endParaRPr lang="en-US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81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2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0" strike="noStrike" spc="-1" dirty="0" smtClean="0">
                  <a:solidFill>
                    <a:srgbClr val="610918"/>
                  </a:solidFill>
                  <a:latin typeface="Trebuchet MS"/>
                </a:rPr>
                <a:t>КРУГЛЫЙ СТОЛ</a:t>
              </a:r>
              <a:endParaRPr lang="en-US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2057400"/>
            <a:ext cx="7924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Провести совместный мониторинг возможностей муниципальных учреждений спортивной направленности Нижнего Новгорода по развитию адаптивного спорта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Предложить внести в показатели деятельности спортивных учреждений количество лиц с инвалидностью, регулярно занимающихся спортом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Обсудить возможность стимулирования тренерского состава, ведущего работу со спортсменами с инвалидностью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Обсудить возможность создания ресурсного центра по адаптивным видам спорта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Провести совместную работу по оценке доступности муниципальных спортивных учреждений для </a:t>
            </a:r>
            <a:r>
              <a:rPr lang="ru-RU" dirty="0" err="1" smtClean="0"/>
              <a:t>маломобильных</a:t>
            </a:r>
            <a:r>
              <a:rPr lang="ru-RU" dirty="0" smtClean="0"/>
              <a:t> посетителей, выработке рекомендаций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81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2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0" strike="noStrike" spc="-1" dirty="0" smtClean="0">
                  <a:solidFill>
                    <a:srgbClr val="610918"/>
                  </a:solidFill>
                  <a:latin typeface="Trebuchet MS"/>
                </a:rPr>
                <a:t>РЕЗУЛЬТАТЫ</a:t>
              </a:r>
              <a:endParaRPr lang="en-US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33400" y="51816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Проведено инклюзивных соревнований – 2 с общим количеством участников 75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Проведен круглый стол в </a:t>
            </a:r>
            <a:r>
              <a:rPr lang="ru-RU" dirty="0" err="1" smtClean="0"/>
              <a:t>онлайн-режиме</a:t>
            </a:r>
            <a:r>
              <a:rPr lang="ru-RU" dirty="0" smtClean="0"/>
              <a:t>, составлены рекомендации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Проводились тренировки по адаптивным видам спорта – 7</a:t>
            </a:r>
          </a:p>
        </p:txBody>
      </p:sp>
      <p:pic>
        <p:nvPicPr>
          <p:cNvPr id="6" name="Рисунок 5" descr="IMG_14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752600"/>
            <a:ext cx="5181600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300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1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0" strike="noStrike" spc="-1" smtClean="0">
                  <a:solidFill>
                    <a:srgbClr val="610918"/>
                  </a:solidFill>
                  <a:latin typeface="Trebuchet MS"/>
                </a:rPr>
                <a:t>РАСХОДЫ НА РЕАЛИЗАЦИЮ</a:t>
              </a:r>
              <a:endParaRPr lang="en-US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03" name="CustomShape 3"/>
          <p:cNvSpPr/>
          <p:nvPr/>
        </p:nvSpPr>
        <p:spPr>
          <a:xfrm>
            <a:off x="755640" y="6165720"/>
            <a:ext cx="7777080" cy="47923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/>
            <a:r>
              <a:rPr lang="ru-RU" sz="2500" b="0" strike="noStrike" spc="-1" dirty="0">
                <a:solidFill>
                  <a:srgbClr val="000000"/>
                </a:solidFill>
                <a:latin typeface="Arial"/>
              </a:rPr>
              <a:t>Собственный </a:t>
            </a:r>
            <a:r>
              <a:rPr lang="ru-RU" sz="2500" b="0" strike="noStrike" spc="-1">
                <a:solidFill>
                  <a:srgbClr val="000000"/>
                </a:solidFill>
                <a:latin typeface="Arial"/>
              </a:rPr>
              <a:t>вклад </a:t>
            </a:r>
            <a:r>
              <a:rPr lang="ru-RU" sz="2500" spc="-1" smtClean="0">
                <a:solidFill>
                  <a:srgbClr val="000000"/>
                </a:solidFill>
                <a:latin typeface="Arial"/>
              </a:rPr>
              <a:t>41</a:t>
            </a:r>
            <a:r>
              <a:rPr lang="ru-RU" sz="2500" b="0" strike="noStrike" spc="-1" smtClean="0">
                <a:solidFill>
                  <a:srgbClr val="000000"/>
                </a:solidFill>
                <a:latin typeface="Arial"/>
              </a:rPr>
              <a:t>% </a:t>
            </a:r>
            <a:r>
              <a:rPr lang="ru-RU" sz="2500" b="0" strike="noStrike" spc="-1" dirty="0">
                <a:solidFill>
                  <a:srgbClr val="000000"/>
                </a:solidFill>
                <a:latin typeface="Arial"/>
              </a:rPr>
              <a:t>от запрашиваемой суммы</a:t>
            </a:r>
            <a:endParaRPr lang="en-US" sz="25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="" xmlns:a16="http://schemas.microsoft.com/office/drawing/2014/main" id="{21A4E000-DEAA-4B8C-9FA1-CDA9EBD03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7224619"/>
              </p:ext>
            </p:extLst>
          </p:nvPr>
        </p:nvGraphicFramePr>
        <p:xfrm>
          <a:off x="826128" y="2840525"/>
          <a:ext cx="765001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277">
                  <a:extLst>
                    <a:ext uri="{9D8B030D-6E8A-4147-A177-3AD203B41FA5}">
                      <a16:colId xmlns="" xmlns:a16="http://schemas.microsoft.com/office/drawing/2014/main" val="2839226110"/>
                    </a:ext>
                  </a:extLst>
                </a:gridCol>
                <a:gridCol w="2353735">
                  <a:extLst>
                    <a:ext uri="{9D8B030D-6E8A-4147-A177-3AD203B41FA5}">
                      <a16:colId xmlns="" xmlns:a16="http://schemas.microsoft.com/office/drawing/2014/main" val="3753445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СТАТЬЯ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/>
                        <a:t>СУММА,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8622828"/>
                  </a:ext>
                </a:extLst>
              </a:tr>
              <a:tr h="356480">
                <a:tc>
                  <a:txBody>
                    <a:bodyPr/>
                    <a:lstStyle/>
                    <a:p>
                      <a:r>
                        <a:rPr lang="ru-RU" sz="2400" dirty="0"/>
                        <a:t>ОБОРУДОВАНИЕ И МАТЕРИАЛЫ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/>
                        <a:t>51500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442702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2400" dirty="0"/>
                        <a:t>СПОРТИНВЕНТАРЬ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ru-RU" sz="2400" dirty="0"/>
                        <a:t>103000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995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ПРОВЕДЕНИЕ СОРЕВНОВАНИЙ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400" dirty="0"/>
                        <a:t>81000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79802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ru-RU" sz="2400" b="1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ru-RU" sz="2400" b="1" dirty="0"/>
                        <a:t>235500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2679372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1"/>
          <p:cNvGrpSpPr/>
          <p:nvPr/>
        </p:nvGrpSpPr>
        <p:grpSpPr>
          <a:xfrm>
            <a:off x="103320" y="1695600"/>
            <a:ext cx="8723160" cy="4979880"/>
            <a:chOff x="103320" y="1695600"/>
            <a:chExt cx="8723160" cy="4979880"/>
          </a:xfrm>
        </p:grpSpPr>
        <p:pic>
          <p:nvPicPr>
            <p:cNvPr id="311" name="Rectangle 3"/>
            <p:cNvPicPr/>
            <p:nvPr/>
          </p:nvPicPr>
          <p:blipFill>
            <a:blip r:embed="rId2" cstate="print"/>
            <a:stretch/>
          </p:blipFill>
          <p:spPr>
            <a:xfrm>
              <a:off x="103320" y="1695600"/>
              <a:ext cx="8723160" cy="4979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2" name="CustomShape 2"/>
            <p:cNvSpPr/>
            <p:nvPr/>
          </p:nvSpPr>
          <p:spPr>
            <a:xfrm>
              <a:off x="108000" y="1700280"/>
              <a:ext cx="8713800" cy="4968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13" name="CustomShape 3"/>
          <p:cNvSpPr/>
          <p:nvPr/>
        </p:nvSpPr>
        <p:spPr>
          <a:xfrm>
            <a:off x="285840" y="1714680"/>
            <a:ext cx="8358120" cy="4857480"/>
          </a:xfrm>
          <a:custGeom>
            <a:avLst/>
            <a:gdLst/>
            <a:ahLst/>
            <a:cxnLst/>
            <a:rect l="0" t="0" r="r" b="b"/>
            <a:pathLst>
              <a:path w="23219" h="13494">
                <a:moveTo>
                  <a:pt x="2249" y="0"/>
                </a:moveTo>
                <a:cubicBezTo>
                  <a:pt x="1124" y="0"/>
                  <a:pt x="0" y="1124"/>
                  <a:pt x="0" y="2249"/>
                </a:cubicBezTo>
                <a:lnTo>
                  <a:pt x="0" y="11245"/>
                </a:lnTo>
                <a:cubicBezTo>
                  <a:pt x="0" y="12369"/>
                  <a:pt x="1124" y="13493"/>
                  <a:pt x="2249" y="13493"/>
                </a:cubicBezTo>
                <a:lnTo>
                  <a:pt x="20969" y="13493"/>
                </a:lnTo>
                <a:cubicBezTo>
                  <a:pt x="22093" y="13493"/>
                  <a:pt x="23218" y="12369"/>
                  <a:pt x="23218" y="11245"/>
                </a:cubicBezTo>
                <a:lnTo>
                  <a:pt x="23218" y="2249"/>
                </a:lnTo>
                <a:cubicBezTo>
                  <a:pt x="23218" y="1124"/>
                  <a:pt x="22093" y="0"/>
                  <a:pt x="20969" y="0"/>
                </a:cubicBezTo>
                <a:lnTo>
                  <a:pt x="2249" y="0"/>
                </a:lnTo>
              </a:path>
            </a:pathLst>
          </a:custGeom>
          <a:solidFill>
            <a:srgbClr val="A3B2C1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НРООИ «Инватур» 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Н.Новгород ул. Иванова Василия, д.15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E-mail: </a:t>
            </a:r>
            <a:r>
              <a:rPr lang="en-US" sz="3200" b="0" strike="noStrike" spc="-1">
                <a:solidFill>
                  <a:srgbClr val="336699"/>
                </a:solidFill>
                <a:latin typeface="Arial"/>
                <a:hlinkClick r:id="rId3"/>
              </a:rPr>
              <a:t>invatur@list.ru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web: </a:t>
            </a:r>
            <a:r>
              <a:rPr lang="en-US" sz="3200" b="0" strike="noStrike" spc="-1">
                <a:solidFill>
                  <a:srgbClr val="336699"/>
                </a:solidFill>
                <a:latin typeface="Arial"/>
                <a:hlinkClick r:id="rId4"/>
              </a:rPr>
              <a:t>www.invatur-nn.ru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3200" b="0" strike="noStrike" spc="-1">
                <a:solidFill>
                  <a:srgbClr val="FFFFFF"/>
                </a:solidFill>
                <a:latin typeface="Arial"/>
              </a:rPr>
              <a:t>Т. (831) 2270123 т/ф 2270123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500040" y="357120"/>
            <a:ext cx="700092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strike="noStrike" spc="-1">
                <a:solidFill>
                  <a:srgbClr val="00B050"/>
                </a:solidFill>
                <a:latin typeface="Arial"/>
              </a:rPr>
              <a:t>Спасибо за внимание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roup 1"/>
          <p:cNvGrpSpPr/>
          <p:nvPr/>
        </p:nvGrpSpPr>
        <p:grpSpPr>
          <a:xfrm>
            <a:off x="1779480" y="4853160"/>
            <a:ext cx="5499360" cy="1077840"/>
            <a:chOff x="1779480" y="4853160"/>
            <a:chExt cx="5499360" cy="1077840"/>
          </a:xfrm>
        </p:grpSpPr>
        <p:pic>
          <p:nvPicPr>
            <p:cNvPr id="257" name="Заголовок 17"/>
            <p:cNvPicPr/>
            <p:nvPr/>
          </p:nvPicPr>
          <p:blipFill>
            <a:blip r:embed="rId2" cstate="print"/>
            <a:stretch/>
          </p:blipFill>
          <p:spPr>
            <a:xfrm>
              <a:off x="1779480" y="4853160"/>
              <a:ext cx="5499360" cy="107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8" name="CustomShape 2"/>
            <p:cNvSpPr/>
            <p:nvPr/>
          </p:nvSpPr>
          <p:spPr>
            <a:xfrm>
              <a:off x="1785960" y="4857840"/>
              <a:ext cx="5486400" cy="10666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b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ru-RU" sz="2000" b="1" strike="noStrike" spc="-1">
                  <a:solidFill>
                    <a:srgbClr val="610918"/>
                  </a:solidFill>
                  <a:latin typeface="Trebuchet MS"/>
                </a:rPr>
                <a:t>Занятия физкультурой и спортом – мощнейший инструмент социальной адаптации и реабилитации инвалидов</a:t>
              </a:r>
              <a:endParaRPr lang="en-US" sz="2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" name="Рисунок 6" descr="IMG_8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800"/>
            <a:ext cx="62484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60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1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600" b="0" strike="noStrike" spc="-1">
                  <a:solidFill>
                    <a:srgbClr val="610918"/>
                  </a:solidFill>
                  <a:latin typeface="Trebuchet MS"/>
                </a:rPr>
                <a:t>ПРОБЛЕМЫ РАЗВИТИЯ МАССОВОГО ИНВАСПОРТА</a:t>
              </a:r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2" name="Group 3"/>
          <p:cNvGrpSpPr/>
          <p:nvPr/>
        </p:nvGrpSpPr>
        <p:grpSpPr>
          <a:xfrm>
            <a:off x="244440" y="1841400"/>
            <a:ext cx="8363160" cy="4687920"/>
            <a:chOff x="244440" y="1841400"/>
            <a:chExt cx="8363160" cy="4687920"/>
          </a:xfrm>
        </p:grpSpPr>
        <p:pic>
          <p:nvPicPr>
            <p:cNvPr id="263" name="Объект 2"/>
            <p:cNvPicPr/>
            <p:nvPr/>
          </p:nvPicPr>
          <p:blipFill>
            <a:blip r:embed="rId3" cstate="print"/>
            <a:stretch/>
          </p:blipFill>
          <p:spPr>
            <a:xfrm>
              <a:off x="244440" y="1841400"/>
              <a:ext cx="8363160" cy="4687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4" name="CustomShape 4"/>
            <p:cNvSpPr/>
            <p:nvPr/>
          </p:nvSpPr>
          <p:spPr>
            <a:xfrm>
              <a:off x="250920" y="1844640"/>
              <a:ext cx="8353440" cy="46800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>
              <a:noAutofit/>
            </a:bodyPr>
            <a:lstStyle/>
            <a:p>
              <a:pPr marL="469800" indent="-469800">
                <a:lnSpc>
                  <a:spcPct val="100000"/>
                </a:lnSpc>
                <a:spcBef>
                  <a:spcPts val="748"/>
                </a:spcBef>
                <a:buClr>
                  <a:srgbClr val="CC0000"/>
                </a:buClr>
                <a:buFont typeface="Wingdings" charset="2"/>
                <a:buChar char=""/>
              </a:pPr>
              <a:r>
                <a:rPr lang="ru-RU" sz="3000" b="0" strike="noStrike" spc="-1">
                  <a:solidFill>
                    <a:srgbClr val="610918"/>
                  </a:solidFill>
                  <a:latin typeface="Verdana"/>
                </a:rPr>
                <a:t>Недостаточная информированность инвалидов и возможностях занятий адаптивной физкультурой</a:t>
              </a:r>
              <a:endParaRPr lang="en-US" sz="3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469800" indent="-469800">
                <a:lnSpc>
                  <a:spcPct val="100000"/>
                </a:lnSpc>
                <a:spcBef>
                  <a:spcPts val="748"/>
                </a:spcBef>
                <a:buClr>
                  <a:srgbClr val="CC0000"/>
                </a:buClr>
                <a:buFont typeface="Wingdings" charset="2"/>
                <a:buChar char=""/>
              </a:pPr>
              <a:r>
                <a:rPr lang="ru-RU" sz="3000" b="0" strike="noStrike" spc="-1">
                  <a:solidFill>
                    <a:srgbClr val="610918"/>
                  </a:solidFill>
                  <a:latin typeface="Verdana"/>
                </a:rPr>
                <a:t>Нехватка специалистов в сфере АФК</a:t>
              </a:r>
              <a:endParaRPr lang="en-US" sz="3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469800" indent="-469800">
                <a:lnSpc>
                  <a:spcPct val="100000"/>
                </a:lnSpc>
                <a:spcBef>
                  <a:spcPts val="748"/>
                </a:spcBef>
                <a:buClr>
                  <a:srgbClr val="CC0000"/>
                </a:buClr>
                <a:buFont typeface="Wingdings" charset="2"/>
                <a:buChar char=""/>
              </a:pPr>
              <a:r>
                <a:rPr lang="ru-RU" sz="3000" b="0" strike="noStrike" spc="-1">
                  <a:solidFill>
                    <a:srgbClr val="610918"/>
                  </a:solidFill>
                  <a:latin typeface="Verdana"/>
                </a:rPr>
                <a:t>Низкая активность самих инвалидов</a:t>
              </a:r>
              <a:endParaRPr lang="en-US" sz="3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469800" indent="-469800">
                <a:lnSpc>
                  <a:spcPct val="100000"/>
                </a:lnSpc>
                <a:spcBef>
                  <a:spcPts val="748"/>
                </a:spcBef>
                <a:buClr>
                  <a:srgbClr val="CC0000"/>
                </a:buClr>
                <a:buFont typeface="Wingdings" charset="2"/>
                <a:buChar char=""/>
              </a:pPr>
              <a:r>
                <a:rPr lang="ru-RU" sz="3000" b="0" strike="noStrike" spc="-1">
                  <a:solidFill>
                    <a:srgbClr val="610918"/>
                  </a:solidFill>
                  <a:latin typeface="Verdana"/>
                </a:rPr>
                <a:t>Нехватка доступных спортивных сооружений</a:t>
              </a:r>
              <a:endParaRPr lang="en-US" sz="30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469800" indent="-469800">
                <a:lnSpc>
                  <a:spcPct val="100000"/>
                </a:lnSpc>
                <a:spcBef>
                  <a:spcPts val="748"/>
                </a:spcBef>
                <a:buClr>
                  <a:srgbClr val="CC0000"/>
                </a:buClr>
                <a:buFont typeface="Wingdings" charset="2"/>
                <a:buChar char=""/>
              </a:pPr>
              <a:endParaRPr lang="en-US" sz="30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66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67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600" b="0" strike="noStrike" spc="-1">
                  <a:solidFill>
                    <a:srgbClr val="610918"/>
                  </a:solidFill>
                  <a:latin typeface="Trebuchet MS"/>
                </a:rPr>
                <a:t>ЦЕЛЬ</a:t>
              </a:r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68" name="Group 3"/>
          <p:cNvGrpSpPr/>
          <p:nvPr/>
        </p:nvGrpSpPr>
        <p:grpSpPr>
          <a:xfrm>
            <a:off x="244440" y="5005440"/>
            <a:ext cx="8728200" cy="1523880"/>
            <a:chOff x="244440" y="5005440"/>
            <a:chExt cx="8728200" cy="1523880"/>
          </a:xfrm>
        </p:grpSpPr>
        <p:pic>
          <p:nvPicPr>
            <p:cNvPr id="269" name="Объект 2"/>
            <p:cNvPicPr/>
            <p:nvPr/>
          </p:nvPicPr>
          <p:blipFill>
            <a:blip r:embed="rId3" cstate="print"/>
            <a:stretch/>
          </p:blipFill>
          <p:spPr>
            <a:xfrm>
              <a:off x="244440" y="5005440"/>
              <a:ext cx="8728200" cy="1523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0" name="CustomShape 4"/>
            <p:cNvSpPr/>
            <p:nvPr/>
          </p:nvSpPr>
          <p:spPr>
            <a:xfrm>
              <a:off x="250920" y="5013360"/>
              <a:ext cx="8713800" cy="1511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 algn="ctr"/>
              <a:r>
                <a:rPr lang="ru-RU" sz="2400" b="0" strike="noStrike" spc="-1" dirty="0">
                  <a:solidFill>
                    <a:srgbClr val="610918"/>
                  </a:solidFill>
                  <a:latin typeface="Verdana"/>
                </a:rPr>
                <a:t>Привлечение людей с инвалидностью к </a:t>
              </a:r>
              <a:r>
                <a:rPr lang="ru-RU" sz="2400" spc="-1" dirty="0">
                  <a:solidFill>
                    <a:srgbClr val="610918"/>
                  </a:solidFill>
                  <a:latin typeface="Verdana"/>
                  <a:ea typeface="+mn-lt"/>
                  <a:cs typeface="+mn-lt"/>
                </a:rPr>
                <a:t>регулярным занятиям адаптивной физической культурой и спортом</a:t>
              </a:r>
              <a:r>
                <a:rPr lang="ru-RU" sz="2400" spc="-1" dirty="0">
                  <a:solidFill>
                    <a:srgbClr val="610918"/>
                  </a:solidFill>
                  <a:latin typeface="Verdana"/>
                </a:rPr>
                <a:t> </a:t>
              </a:r>
              <a:endParaRPr lang="en-US" sz="2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0" name="Рисунок 9" descr="IMG_87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524000"/>
            <a:ext cx="5029200" cy="3352800"/>
          </a:xfrm>
          <a:prstGeom prst="rect">
            <a:avLst/>
          </a:prstGeom>
        </p:spPr>
      </p:pic>
      <p:pic>
        <p:nvPicPr>
          <p:cNvPr id="11" name="Рисунок 10" descr="IMG_00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92600" y="1524000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74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5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3600" b="0" strike="noStrike" spc="-1">
                  <a:solidFill>
                    <a:srgbClr val="610918"/>
                  </a:solidFill>
                  <a:latin typeface="Trebuchet MS"/>
                </a:rPr>
                <a:t>ЗАДАЧИ</a:t>
              </a:r>
              <a:endParaRPr lang="en-US" sz="3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6" name="Group 3"/>
          <p:cNvGrpSpPr/>
          <p:nvPr/>
        </p:nvGrpSpPr>
        <p:grpSpPr>
          <a:xfrm>
            <a:off x="584587" y="4745973"/>
            <a:ext cx="8150400" cy="1738080"/>
            <a:chOff x="822240" y="4791240"/>
            <a:chExt cx="8150400" cy="1738080"/>
          </a:xfrm>
        </p:grpSpPr>
        <p:pic>
          <p:nvPicPr>
            <p:cNvPr id="277" name="Объект 2"/>
            <p:cNvPicPr/>
            <p:nvPr/>
          </p:nvPicPr>
          <p:blipFill>
            <a:blip r:embed="rId3" cstate="print"/>
            <a:stretch/>
          </p:blipFill>
          <p:spPr>
            <a:xfrm>
              <a:off x="822240" y="4791240"/>
              <a:ext cx="8150400" cy="1738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8" name="CustomShape 4"/>
            <p:cNvSpPr/>
            <p:nvPr/>
          </p:nvSpPr>
          <p:spPr>
            <a:xfrm>
              <a:off x="826920" y="4797360"/>
              <a:ext cx="8137800" cy="17272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t">
              <a:noAutofit/>
            </a:bodyPr>
            <a:lstStyle/>
            <a:p>
              <a:pPr marL="285750" indent="-285750">
                <a:buClr>
                  <a:srgbClr val="CC0000"/>
                </a:buClr>
                <a:buFont typeface="Wingdings" charset="2"/>
                <a:buChar char="q"/>
              </a:pPr>
              <a:r>
                <a:rPr lang="ru-RU" spc="-1" dirty="0">
                  <a:solidFill>
                    <a:schemeClr val="accent2">
                      <a:lumMod val="50000"/>
                    </a:schemeClr>
                  </a:solidFill>
                  <a:latin typeface="Verdana"/>
                  <a:ea typeface="+mn-lt"/>
                  <a:cs typeface="+mn-lt"/>
                </a:rPr>
                <a:t>популяризация новых видов адаптивного спорта среди людей с инвалидностью; 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Verdana"/>
              </a:endParaRPr>
            </a:p>
            <a:p>
              <a:pPr marL="285750" indent="-285750">
                <a:buClr>
                  <a:srgbClr val="CC0000"/>
                </a:buClr>
                <a:buFont typeface="Wingdings" charset="2"/>
                <a:buChar char="q"/>
              </a:pPr>
              <a:r>
                <a:rPr lang="ru-RU" spc="-1" dirty="0">
                  <a:solidFill>
                    <a:schemeClr val="accent2">
                      <a:lumMod val="50000"/>
                    </a:schemeClr>
                  </a:solidFill>
                  <a:latin typeface="Verdana"/>
                  <a:ea typeface="+mn-lt"/>
                  <a:cs typeface="+mn-lt"/>
                </a:rPr>
                <a:t>привлечение внимания общества к проблемам развития </a:t>
              </a:r>
              <a:r>
                <a:rPr lang="ru-RU" spc="-1" dirty="0" err="1">
                  <a:solidFill>
                    <a:schemeClr val="accent2">
                      <a:lumMod val="50000"/>
                    </a:schemeClr>
                  </a:solidFill>
                  <a:latin typeface="Verdana"/>
                  <a:ea typeface="+mn-lt"/>
                  <a:cs typeface="+mn-lt"/>
                </a:rPr>
                <a:t>параспорта</a:t>
              </a:r>
              <a:r>
                <a:rPr lang="ru-RU" spc="-1" dirty="0">
                  <a:solidFill>
                    <a:schemeClr val="accent2">
                      <a:lumMod val="50000"/>
                    </a:schemeClr>
                  </a:solidFill>
                  <a:latin typeface="Verdana"/>
                  <a:ea typeface="+mn-lt"/>
                  <a:cs typeface="+mn-lt"/>
                </a:rPr>
                <a:t>;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Verdana"/>
              </a:endParaRPr>
            </a:p>
            <a:p>
              <a:pPr marL="285750" indent="-285750">
                <a:buClr>
                  <a:srgbClr val="CC0000"/>
                </a:buClr>
                <a:buFont typeface="Wingdings" charset="2"/>
                <a:buChar char="q"/>
              </a:pPr>
              <a:r>
                <a:rPr lang="ru-RU" spc="-1" dirty="0">
                  <a:solidFill>
                    <a:schemeClr val="accent2">
                      <a:lumMod val="50000"/>
                    </a:schemeClr>
                  </a:solidFill>
                  <a:latin typeface="Verdana"/>
                  <a:ea typeface="+mn-lt"/>
                  <a:cs typeface="+mn-lt"/>
                </a:rPr>
                <a:t>распространение информации о новых видах адаптивного спорта среди специалистов спортивных учреждений </a:t>
              </a:r>
              <a:endParaRPr lang="ru-RU" sz="1800" b="0" strike="noStrike" spc="-1">
                <a:solidFill>
                  <a:schemeClr val="accent2">
                    <a:lumMod val="50000"/>
                  </a:schemeClr>
                </a:solidFill>
                <a:latin typeface="Verdana"/>
              </a:endParaRPr>
            </a:p>
          </p:txBody>
        </p:sp>
      </p:grpSp>
      <p:pic>
        <p:nvPicPr>
          <p:cNvPr id="9" name="Рисунок 8" descr="IMG_8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1219200"/>
            <a:ext cx="5257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81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2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spc="-1" dirty="0" smtClean="0">
                  <a:solidFill>
                    <a:srgbClr val="610918"/>
                  </a:solidFill>
                  <a:latin typeface="Trebuchet MS"/>
                </a:rPr>
                <a:t>ИНКЛЮЗИВНАЯ ЭСТАФЕТА</a:t>
              </a:r>
              <a:endParaRPr lang="en-US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6" name="Рисунок 5" descr="IMG_1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52600"/>
            <a:ext cx="6934200" cy="4622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81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2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0" strike="noStrike" spc="-1" dirty="0" smtClean="0">
                  <a:solidFill>
                    <a:srgbClr val="610918"/>
                  </a:solidFill>
                  <a:latin typeface="Trebuchet MS"/>
                </a:rPr>
                <a:t>ЛАЗЕРНЫЙ ПАРАБИАТЛОН</a:t>
              </a:r>
              <a:endParaRPr lang="en-US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10" name="Рисунок 9" descr="IMG_11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905000"/>
            <a:ext cx="60960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4440" y="298440"/>
            <a:ext cx="7504200" cy="1122480"/>
            <a:chOff x="244440" y="298440"/>
            <a:chExt cx="7504200" cy="1122480"/>
          </a:xfrm>
        </p:grpSpPr>
        <p:pic>
          <p:nvPicPr>
            <p:cNvPr id="281" name="Заголовок 1"/>
            <p:cNvPicPr/>
            <p:nvPr/>
          </p:nvPicPr>
          <p:blipFill>
            <a:blip r:embed="rId2" cstate="print"/>
            <a:stretch/>
          </p:blipFill>
          <p:spPr>
            <a:xfrm>
              <a:off x="244440" y="298440"/>
              <a:ext cx="7504200" cy="1122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2" name="CustomShape 2"/>
            <p:cNvSpPr/>
            <p:nvPr/>
          </p:nvSpPr>
          <p:spPr>
            <a:xfrm>
              <a:off x="250920" y="304920"/>
              <a:ext cx="7489800" cy="1108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2800" b="0" strike="noStrike" spc="-1" dirty="0" smtClean="0">
                  <a:solidFill>
                    <a:srgbClr val="610918"/>
                  </a:solidFill>
                  <a:latin typeface="Trebuchet MS"/>
                </a:rPr>
                <a:t>КОНКУРС НА ЗНАНИЕ ГОРОДА</a:t>
              </a:r>
              <a:endParaRPr lang="en-US" sz="2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pic>
        <p:nvPicPr>
          <p:cNvPr id="7" name="Рисунок 6" descr="IMG_0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828800"/>
            <a:ext cx="6400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743200"/>
            <a:ext cx="5029200" cy="3352800"/>
          </a:xfrm>
          <a:prstGeom prst="rect">
            <a:avLst/>
          </a:prstGeom>
        </p:spPr>
      </p:pic>
      <p:pic>
        <p:nvPicPr>
          <p:cNvPr id="6" name="Рисунок 5" descr="IMG_1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33400"/>
            <a:ext cx="54864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215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kosorotikova</cp:lastModifiedBy>
  <cp:revision>249</cp:revision>
  <dcterms:created xsi:type="dcterms:W3CDTF">2004-12-19T14:13:58Z</dcterms:created>
  <dcterms:modified xsi:type="dcterms:W3CDTF">2021-12-15T11:59:34Z</dcterms:modified>
  <dc:language>en-US</dc:language>
</cp:coreProperties>
</file>